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1pPr>
    <a:lvl2pPr indent="228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2pPr>
    <a:lvl3pPr indent="457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3pPr>
    <a:lvl4pPr indent="685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4pPr>
    <a:lvl5pPr indent="9144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5pPr>
    <a:lvl6pPr indent="11430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6pPr>
    <a:lvl7pPr indent="1371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7pPr>
    <a:lvl8pPr indent="1600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8pPr>
    <a:lvl9pPr indent="1828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E7385"/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5E7385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E7385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7D705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7D7054"/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rgbClr val="7D7054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079500" y="6172200"/>
            <a:ext cx="11176000" cy="19685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One</a:t>
            </a:r>
            <a:endParaRPr sz="36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Two</a:t>
            </a:r>
            <a:endParaRPr sz="36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Three</a:t>
            </a:r>
            <a:endParaRPr sz="36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Four</a:t>
            </a:r>
            <a:endParaRPr sz="36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One</a:t>
            </a:r>
            <a:endParaRPr sz="34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Two</a:t>
            </a:r>
            <a:endParaRPr sz="34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Three</a:t>
            </a:r>
            <a:endParaRPr sz="34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Four</a:t>
            </a:r>
            <a:endParaRPr sz="34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One</a:t>
            </a:r>
            <a:endParaRPr sz="24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Two</a:t>
            </a:r>
            <a:endParaRPr sz="24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Three</a:t>
            </a:r>
            <a:endParaRPr sz="24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Four</a:t>
            </a:r>
            <a:endParaRPr sz="24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spd="med" advClick="1"/>
  <p:txStyles>
    <p:titleStyle>
      <a:lvl1pPr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1pPr>
      <a:lvl2pPr indent="228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2pPr>
      <a:lvl3pPr indent="457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3pPr>
      <a:lvl4pPr indent="685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4pPr>
      <a:lvl5pPr indent="9144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5pPr>
      <a:lvl6pPr indent="11430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6pPr>
      <a:lvl7pPr indent="1371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7pPr>
      <a:lvl8pPr indent="1600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8pPr>
      <a:lvl9pPr indent="1828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9pPr>
    </p:titleStyle>
    <p:bodyStyle>
      <a:lvl1pPr marL="4191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1pPr>
      <a:lvl2pPr marL="8382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2pPr>
      <a:lvl3pPr marL="12573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3pPr>
      <a:lvl4pPr marL="16764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4pPr>
      <a:lvl5pPr marL="20955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5pPr>
      <a:lvl6pPr marL="25146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6pPr>
      <a:lvl7pPr marL="29337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7pPr>
      <a:lvl8pPr marL="33528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8pPr>
      <a:lvl9pPr marL="37719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pc="278" sz="6956">
                <a:effectLst>
                  <a:outerShdw sx="100000" sy="100000" kx="0" ky="0" algn="b" rotWithShape="0" blurRad="23876" dist="2387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78" sz="6956">
                <a:solidFill>
                  <a:srgbClr val="EBEBEB"/>
                </a:solidFill>
                <a:effectLst>
                  <a:outerShdw sx="100000" sy="100000" kx="0" ky="0" algn="b" rotWithShape="0" blurRad="23876" dist="23876" dir="16200000">
                    <a:srgbClr val="000000">
                      <a:alpha val="50000"/>
                    </a:srgbClr>
                  </a:outerShdw>
                </a:effectLst>
              </a:rPr>
              <a:t>Arrangement of Electrons in Atoms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252" sz="6300"/>
            </a:lvl1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252" sz="63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Chapter 4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Exceptions Contrary to what expected by Aufbau’s rule:</a:t>
            </a:r>
          </a:p>
        </p:txBody>
      </p:sp>
      <p:sp>
        <p:nvSpPr>
          <p:cNvPr id="81" name="Shape 81"/>
          <p:cNvSpPr/>
          <p:nvPr/>
        </p:nvSpPr>
        <p:spPr>
          <a:xfrm>
            <a:off x="517064" y="2297984"/>
            <a:ext cx="11970672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2675A"/>
                </a:solidFill>
              </a:rPr>
              <a:t>-Chromium is said to have a configuration of 3d</a:t>
            </a:r>
            <a:r>
              <a:rPr baseline="31999" sz="5200">
                <a:solidFill>
                  <a:srgbClr val="72675A"/>
                </a:solidFill>
              </a:rPr>
              <a:t>5</a:t>
            </a:r>
            <a:r>
              <a:rPr sz="5200">
                <a:solidFill>
                  <a:srgbClr val="72675A"/>
                </a:solidFill>
              </a:rPr>
              <a:t> 4s</a:t>
            </a:r>
            <a:r>
              <a:rPr baseline="31999" sz="5200">
                <a:solidFill>
                  <a:srgbClr val="72675A"/>
                </a:solidFill>
              </a:rPr>
              <a:t>1</a:t>
            </a:r>
            <a:r>
              <a:rPr sz="5200">
                <a:solidFill>
                  <a:srgbClr val="72675A"/>
                </a:solidFill>
              </a:rPr>
              <a:t> as opposed to 3d</a:t>
            </a:r>
            <a:r>
              <a:rPr baseline="31999" sz="5200">
                <a:solidFill>
                  <a:srgbClr val="72675A"/>
                </a:solidFill>
              </a:rPr>
              <a:t>4</a:t>
            </a:r>
            <a:r>
              <a:rPr sz="5200">
                <a:solidFill>
                  <a:srgbClr val="72675A"/>
                </a:solidFill>
              </a:rPr>
              <a:t> 4s</a:t>
            </a:r>
            <a:r>
              <a:rPr baseline="31999" sz="5200">
                <a:solidFill>
                  <a:srgbClr val="72675A"/>
                </a:solidFill>
              </a:rPr>
              <a:t>2</a:t>
            </a:r>
            <a:endParaRPr baseline="31999" sz="5200">
              <a:solidFill>
                <a:srgbClr val="72675A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aseline="31999" sz="5200">
              <a:solidFill>
                <a:srgbClr val="72675A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aseline="31999" sz="5200">
                <a:solidFill>
                  <a:srgbClr val="72675A"/>
                </a:solidFill>
              </a:rPr>
              <a:t>-</a:t>
            </a:r>
            <a:r>
              <a:rPr sz="5200">
                <a:solidFill>
                  <a:srgbClr val="72675A"/>
                </a:solidFill>
              </a:rPr>
              <a:t>Copper atoms are said to have a configuration of 3d</a:t>
            </a:r>
            <a:r>
              <a:rPr baseline="31999" sz="5200">
                <a:solidFill>
                  <a:srgbClr val="72675A"/>
                </a:solidFill>
              </a:rPr>
              <a:t>10</a:t>
            </a:r>
            <a:r>
              <a:rPr sz="5200">
                <a:solidFill>
                  <a:srgbClr val="72675A"/>
                </a:solidFill>
              </a:rPr>
              <a:t> 4s</a:t>
            </a:r>
            <a:r>
              <a:rPr baseline="31999" sz="5200">
                <a:solidFill>
                  <a:srgbClr val="72675A"/>
                </a:solidFill>
              </a:rPr>
              <a:t>1</a:t>
            </a:r>
            <a:r>
              <a:rPr sz="5200">
                <a:solidFill>
                  <a:srgbClr val="72675A"/>
                </a:solidFill>
              </a:rPr>
              <a:t> as opposed to 3d</a:t>
            </a:r>
            <a:r>
              <a:rPr baseline="31999" sz="5200">
                <a:solidFill>
                  <a:srgbClr val="72675A"/>
                </a:solidFill>
              </a:rPr>
              <a:t>9</a:t>
            </a:r>
            <a:r>
              <a:rPr sz="5200">
                <a:solidFill>
                  <a:srgbClr val="72675A"/>
                </a:solidFill>
              </a:rPr>
              <a:t> 4s</a:t>
            </a:r>
            <a:r>
              <a:rPr baseline="31999" sz="5200">
                <a:solidFill>
                  <a:srgbClr val="72675A"/>
                </a:solidFill>
              </a:rPr>
              <a:t>2</a:t>
            </a:r>
            <a:r>
              <a:rPr sz="5200">
                <a:solidFill>
                  <a:srgbClr val="72675A"/>
                </a:solidFill>
              </a:rPr>
              <a:t> as might have been expected from the general trend.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Rules of Governing Electron </a:t>
            </a:r>
            <a:endParaRPr sz="5800">
              <a:solidFill>
                <a:srgbClr val="8174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Configurations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914400" y="2633133"/>
            <a:ext cx="11176000" cy="6350001"/>
          </a:xfrm>
          <a:prstGeom prst="rect">
            <a:avLst/>
          </a:prstGeom>
        </p:spPr>
        <p:txBody>
          <a:bodyPr/>
          <a:lstStyle/>
          <a:p>
            <a:pPr lvl="0" marL="360426" indent="-360426" defTabSz="502412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40">
                <a:solidFill>
                  <a:srgbClr val="72675A"/>
                </a:solidFill>
              </a:rPr>
              <a:t>Electrons added to orbitals one by one according to three basic rules. </a:t>
            </a:r>
            <a:endParaRPr sz="3440">
              <a:solidFill>
                <a:srgbClr val="72675A"/>
              </a:solidFill>
            </a:endParaRPr>
          </a:p>
          <a:p>
            <a:pPr lvl="0" marL="360426" indent="-360426" defTabSz="502412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40">
                <a:solidFill>
                  <a:srgbClr val="72675A"/>
                </a:solidFill>
              </a:rPr>
              <a:t>Aufbau principle- an electron occupies the lowest energy orbital that can receive it.</a:t>
            </a:r>
            <a:endParaRPr sz="3440">
              <a:solidFill>
                <a:srgbClr val="72675A"/>
              </a:solidFill>
            </a:endParaRPr>
          </a:p>
          <a:p>
            <a:pPr lvl="0" marL="360426" indent="-360426" defTabSz="502412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40">
                <a:solidFill>
                  <a:srgbClr val="72675A"/>
                </a:solidFill>
              </a:rPr>
              <a:t>Pauli’s Exclusion Principle- no two electrons in the same atom can have the same four quantum numbers.</a:t>
            </a:r>
            <a:endParaRPr sz="3440">
              <a:solidFill>
                <a:srgbClr val="72675A"/>
              </a:solidFill>
            </a:endParaRPr>
          </a:p>
          <a:p>
            <a:pPr lvl="0" marL="360426" indent="-360426" defTabSz="502412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40">
                <a:solidFill>
                  <a:srgbClr val="72675A"/>
                </a:solidFill>
              </a:rPr>
              <a:t>Hund’s rule- orbitals of equal energy are each occupied by one electron before any orbital is occupied by a second electron , and all electrons in singly occupied orbitals must have the same spin state.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Representing electron Configuration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914400" y="2794000"/>
            <a:ext cx="11176000" cy="6350000"/>
          </a:xfrm>
          <a:prstGeom prst="rect">
            <a:avLst/>
          </a:prstGeom>
        </p:spPr>
        <p:txBody>
          <a:bodyPr/>
          <a:lstStyle/>
          <a:p>
            <a:pPr lvl="0" marL="259842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96">
                <a:solidFill>
                  <a:srgbClr val="72675A"/>
                </a:solidFill>
              </a:rPr>
              <a:t>Orbital Notation- an unoccupied orbital is represented by a line, ____, with the orbitals name written underneath the line. </a:t>
            </a:r>
            <a:endParaRPr sz="3596">
              <a:solidFill>
                <a:srgbClr val="72675A"/>
              </a:solidFill>
            </a:endParaRPr>
          </a:p>
          <a:p>
            <a:pPr lvl="0" marL="259842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96">
                <a:solidFill>
                  <a:srgbClr val="72675A"/>
                </a:solidFill>
              </a:rPr>
              <a:t>Orbital containing one electron:___</a:t>
            </a:r>
            <a:endParaRPr sz="3596">
              <a:solidFill>
                <a:srgbClr val="72675A"/>
              </a:solidFill>
            </a:endParaRPr>
          </a:p>
          <a:p>
            <a:pPr lvl="0" marL="259842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endParaRPr sz="3596">
              <a:solidFill>
                <a:srgbClr val="72675A"/>
              </a:solidFill>
            </a:endParaRPr>
          </a:p>
          <a:p>
            <a:pPr lvl="0" marL="259842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96">
                <a:solidFill>
                  <a:srgbClr val="72675A"/>
                </a:solidFill>
              </a:rPr>
              <a:t>Orbital containing 2 electrons: _____</a:t>
            </a:r>
            <a:endParaRPr sz="3596">
              <a:solidFill>
                <a:srgbClr val="72675A"/>
              </a:solidFill>
            </a:endParaRPr>
          </a:p>
          <a:p>
            <a:pPr lvl="0" marL="259842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endParaRPr sz="3596">
              <a:solidFill>
                <a:srgbClr val="72675A"/>
              </a:solidFill>
            </a:endParaRPr>
          </a:p>
          <a:p>
            <a:pPr lvl="0" marL="259842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96">
                <a:solidFill>
                  <a:srgbClr val="72675A"/>
                </a:solidFill>
              </a:rPr>
              <a:t>An orbital containing two electrons shows the electrons paired with opposite spin states. </a:t>
            </a:r>
          </a:p>
        </p:txBody>
      </p:sp>
      <p:sp>
        <p:nvSpPr>
          <p:cNvPr id="43" name="Shape 43"/>
          <p:cNvSpPr/>
          <p:nvPr/>
        </p:nvSpPr>
        <p:spPr>
          <a:xfrm flipV="1">
            <a:off x="7283026" y="4582871"/>
            <a:ext cx="1" cy="587858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7194512" y="5217583"/>
            <a:ext cx="4953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1s</a:t>
            </a:r>
          </a:p>
        </p:txBody>
      </p:sp>
      <p:sp>
        <p:nvSpPr>
          <p:cNvPr id="45" name="Shape 45"/>
          <p:cNvSpPr/>
          <p:nvPr/>
        </p:nvSpPr>
        <p:spPr>
          <a:xfrm>
            <a:off x="7543800" y="6176721"/>
            <a:ext cx="0" cy="622301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46" name="Shape 46"/>
          <p:cNvSpPr/>
          <p:nvPr/>
        </p:nvSpPr>
        <p:spPr>
          <a:xfrm flipV="1">
            <a:off x="7123853" y="6193942"/>
            <a:ext cx="1" cy="587859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7126779" y="6866890"/>
            <a:ext cx="4953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1s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Electron Configuration Notation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Electron configuration notation eliminates the lines and arrows of orbital notation. </a:t>
            </a:r>
            <a:endParaRPr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The superscript  indicates how many electrons are present in the sublevel.  </a:t>
            </a:r>
            <a:endParaRPr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Hydrogen Electron Configuration- 1s</a:t>
            </a:r>
            <a:r>
              <a:rPr baseline="31999" sz="4000">
                <a:solidFill>
                  <a:srgbClr val="72675A"/>
                </a:solidFill>
              </a:rPr>
              <a:t>1</a:t>
            </a:r>
            <a:endParaRPr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Helium Electron Configuration- 1s</a:t>
            </a:r>
            <a:r>
              <a:rPr baseline="31999" sz="4000">
                <a:solidFill>
                  <a:srgbClr val="72675A"/>
                </a:solidFill>
              </a:rPr>
              <a:t>2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idx="1"/>
          </p:nvPr>
        </p:nvSpPr>
        <p:spPr>
          <a:xfrm>
            <a:off x="802640" y="6753859"/>
            <a:ext cx="5955824" cy="1554481"/>
          </a:xfrm>
          <a:prstGeom prst="rect">
            <a:avLst/>
          </a:prstGeom>
        </p:spPr>
        <p:txBody>
          <a:bodyPr/>
          <a:lstStyle>
            <a:lvl1pPr defTabSz="502412">
              <a:defRPr sz="5246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46">
                <a:solidFill>
                  <a:srgbClr val="515151"/>
                </a:solidFill>
              </a:rPr>
              <a:t>Aufbau’s Principle</a:t>
            </a:r>
          </a:p>
        </p:txBody>
      </p:sp>
      <p:pic>
        <p:nvPicPr>
          <p:cNvPr id="5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00" y="473908"/>
            <a:ext cx="9877115" cy="5597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Review: Electrons in each Sublevel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S- 2</a:t>
            </a:r>
            <a:endParaRPr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P-6</a:t>
            </a:r>
            <a:endParaRPr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d-10</a:t>
            </a:r>
            <a:endParaRPr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f-14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Elements of the second period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914400" y="2585086"/>
            <a:ext cx="11176000" cy="6615428"/>
          </a:xfrm>
          <a:prstGeom prst="rect">
            <a:avLst/>
          </a:prstGeom>
        </p:spPr>
        <p:txBody>
          <a:bodyPr/>
          <a:lstStyle/>
          <a:p>
            <a:pPr lvl="1" marL="393954" indent="-196977" defTabSz="274574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4230">
                <a:solidFill>
                  <a:srgbClr val="72675A"/>
                </a:solidFill>
              </a:rPr>
              <a:t>Lithium (Li) atomic number 3,</a:t>
            </a:r>
            <a:endParaRPr sz="4230">
              <a:solidFill>
                <a:srgbClr val="72675A"/>
              </a:solidFill>
            </a:endParaRPr>
          </a:p>
          <a:p>
            <a:pPr lvl="1" marL="393954" indent="-196977" defTabSz="274574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4230">
                <a:solidFill>
                  <a:srgbClr val="72675A"/>
                </a:solidFill>
              </a:rPr>
              <a:t>  ___     ___, </a:t>
            </a:r>
            <a:endParaRPr sz="4230">
              <a:solidFill>
                <a:srgbClr val="72675A"/>
              </a:solidFill>
            </a:endParaRPr>
          </a:p>
          <a:p>
            <a:pPr lvl="1" marL="393954" indent="-196977" defTabSz="274574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endParaRPr sz="4230">
              <a:solidFill>
                <a:srgbClr val="72675A"/>
              </a:solidFill>
            </a:endParaRPr>
          </a:p>
          <a:p>
            <a:pPr lvl="1" marL="284522" indent="-87545" defTabSz="274574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4230">
                <a:solidFill>
                  <a:srgbClr val="72675A"/>
                </a:solidFill>
              </a:rPr>
              <a:t>1s</a:t>
            </a:r>
            <a:r>
              <a:rPr baseline="31999" sz="4230">
                <a:solidFill>
                  <a:srgbClr val="72675A"/>
                </a:solidFill>
              </a:rPr>
              <a:t>2</a:t>
            </a:r>
            <a:r>
              <a:rPr sz="4230">
                <a:solidFill>
                  <a:srgbClr val="72675A"/>
                </a:solidFill>
              </a:rPr>
              <a:t>2s</a:t>
            </a:r>
            <a:r>
              <a:rPr baseline="31999" sz="4230">
                <a:solidFill>
                  <a:srgbClr val="72675A"/>
                </a:solidFill>
              </a:rPr>
              <a:t>1</a:t>
            </a:r>
            <a:endParaRPr baseline="31999" sz="4230">
              <a:solidFill>
                <a:srgbClr val="72675A"/>
              </a:solidFill>
            </a:endParaRPr>
          </a:p>
          <a:p>
            <a:pPr lvl="1" marL="393954" indent="-196977" defTabSz="274574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4230">
                <a:solidFill>
                  <a:srgbClr val="72675A"/>
                </a:solidFill>
              </a:rPr>
              <a:t>Oxygen (O): atomic number 8, </a:t>
            </a:r>
            <a:endParaRPr sz="4230">
              <a:solidFill>
                <a:srgbClr val="72675A"/>
              </a:solidFill>
            </a:endParaRPr>
          </a:p>
          <a:p>
            <a:pPr lvl="2" marL="590930" indent="-196977" defTabSz="274574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4230">
                <a:solidFill>
                  <a:srgbClr val="72675A"/>
                </a:solidFill>
              </a:rPr>
              <a:t>___    ___   ___   ___  ___, </a:t>
            </a:r>
            <a:endParaRPr sz="4230">
              <a:solidFill>
                <a:srgbClr val="72675A"/>
              </a:solidFill>
            </a:endParaRPr>
          </a:p>
          <a:p>
            <a:pPr lvl="2" marL="590930" indent="-196977" defTabSz="274574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endParaRPr sz="4230">
              <a:solidFill>
                <a:srgbClr val="72675A"/>
              </a:solidFill>
            </a:endParaRPr>
          </a:p>
          <a:p>
            <a:pPr lvl="2" marL="590930" indent="-196977" defTabSz="274574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4230">
                <a:solidFill>
                  <a:srgbClr val="72675A"/>
                </a:solidFill>
              </a:rPr>
              <a:t>1s</a:t>
            </a:r>
            <a:r>
              <a:rPr baseline="31999" sz="4230">
                <a:solidFill>
                  <a:srgbClr val="72675A"/>
                </a:solidFill>
              </a:rPr>
              <a:t>2</a:t>
            </a:r>
            <a:r>
              <a:rPr sz="4230">
                <a:solidFill>
                  <a:srgbClr val="72675A"/>
                </a:solidFill>
              </a:rPr>
              <a:t>2s</a:t>
            </a:r>
            <a:r>
              <a:rPr baseline="31999" sz="4230">
                <a:solidFill>
                  <a:srgbClr val="72675A"/>
                </a:solidFill>
              </a:rPr>
              <a:t>2</a:t>
            </a:r>
            <a:r>
              <a:rPr sz="4230">
                <a:solidFill>
                  <a:srgbClr val="72675A"/>
                </a:solidFill>
              </a:rPr>
              <a:t>2p</a:t>
            </a:r>
            <a:r>
              <a:rPr baseline="31999" sz="4230">
                <a:solidFill>
                  <a:srgbClr val="72675A"/>
                </a:solidFill>
              </a:rPr>
              <a:t>4</a:t>
            </a:r>
          </a:p>
        </p:txBody>
      </p:sp>
      <p:sp>
        <p:nvSpPr>
          <p:cNvPr id="60" name="Shape 60"/>
          <p:cNvSpPr/>
          <p:nvPr/>
        </p:nvSpPr>
        <p:spPr>
          <a:xfrm flipV="1">
            <a:off x="2033693" y="3499849"/>
            <a:ext cx="1" cy="587858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61" name="Shape 61"/>
          <p:cNvSpPr/>
          <p:nvPr/>
        </p:nvSpPr>
        <p:spPr>
          <a:xfrm flipV="1">
            <a:off x="3481493" y="3499849"/>
            <a:ext cx="1" cy="587858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62" name="Shape 62"/>
          <p:cNvSpPr/>
          <p:nvPr/>
        </p:nvSpPr>
        <p:spPr>
          <a:xfrm>
            <a:off x="2321559" y="3499849"/>
            <a:ext cx="1" cy="587858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63" name="Shape 63"/>
          <p:cNvSpPr/>
          <p:nvPr/>
        </p:nvSpPr>
        <p:spPr>
          <a:xfrm>
            <a:off x="2524759" y="6700249"/>
            <a:ext cx="1" cy="587858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3769359" y="6700249"/>
            <a:ext cx="1" cy="587858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65" name="Shape 65"/>
          <p:cNvSpPr/>
          <p:nvPr/>
        </p:nvSpPr>
        <p:spPr>
          <a:xfrm>
            <a:off x="5013959" y="6700249"/>
            <a:ext cx="1" cy="587859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66" name="Shape 66"/>
          <p:cNvSpPr/>
          <p:nvPr/>
        </p:nvSpPr>
        <p:spPr>
          <a:xfrm flipV="1">
            <a:off x="4616026" y="6632516"/>
            <a:ext cx="1" cy="587858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67" name="Shape 67"/>
          <p:cNvSpPr/>
          <p:nvPr/>
        </p:nvSpPr>
        <p:spPr>
          <a:xfrm flipV="1">
            <a:off x="3388359" y="6700249"/>
            <a:ext cx="1" cy="587858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68" name="Shape 68"/>
          <p:cNvSpPr/>
          <p:nvPr/>
        </p:nvSpPr>
        <p:spPr>
          <a:xfrm flipV="1">
            <a:off x="2160693" y="6700249"/>
            <a:ext cx="1" cy="587858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69" name="Shape 69"/>
          <p:cNvSpPr/>
          <p:nvPr/>
        </p:nvSpPr>
        <p:spPr>
          <a:xfrm flipV="1">
            <a:off x="5725159" y="6700249"/>
            <a:ext cx="1" cy="587858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70" name="Shape 70"/>
          <p:cNvSpPr/>
          <p:nvPr/>
        </p:nvSpPr>
        <p:spPr>
          <a:xfrm flipV="1">
            <a:off x="6707292" y="6700249"/>
            <a:ext cx="1" cy="587858"/>
          </a:xfrm>
          <a:prstGeom prst="line">
            <a:avLst/>
          </a:prstGeom>
          <a:ln w="50800">
            <a:solidFill>
              <a:srgbClr val="5151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71" name="Shape 71"/>
          <p:cNvSpPr/>
          <p:nvPr/>
        </p:nvSpPr>
        <p:spPr>
          <a:xfrm>
            <a:off x="1866222" y="7397935"/>
            <a:ext cx="42037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1s			2s			2p	</a:t>
            </a:r>
          </a:p>
        </p:txBody>
      </p:sp>
      <p:sp>
        <p:nvSpPr>
          <p:cNvPr id="72" name="Shape 72"/>
          <p:cNvSpPr/>
          <p:nvPr/>
        </p:nvSpPr>
        <p:spPr>
          <a:xfrm>
            <a:off x="1803513" y="4025454"/>
            <a:ext cx="224797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1s			2s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Nobel Gas Notation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2335" indent="-402335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72675A"/>
                </a:solidFill>
              </a:rPr>
              <a:t>Refers to the outer main energy level occupied in most cases by eight electrons. </a:t>
            </a:r>
            <a:endParaRPr sz="3839">
              <a:solidFill>
                <a:srgbClr val="72675A"/>
              </a:solidFill>
            </a:endParaRPr>
          </a:p>
          <a:p>
            <a:pPr lvl="0" marL="402335" indent="-402335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72675A"/>
                </a:solidFill>
              </a:rPr>
              <a:t>Examples: </a:t>
            </a:r>
            <a:endParaRPr sz="3839">
              <a:solidFill>
                <a:srgbClr val="72675A"/>
              </a:solidFill>
            </a:endParaRPr>
          </a:p>
          <a:p>
            <a:pPr lvl="1" marL="804671" indent="-402335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72675A"/>
                </a:solidFill>
              </a:rPr>
              <a:t>Sodium (Na): atomic number (11), 1s</a:t>
            </a:r>
            <a:r>
              <a:rPr baseline="31999" sz="3839">
                <a:solidFill>
                  <a:srgbClr val="72675A"/>
                </a:solidFill>
              </a:rPr>
              <a:t>2</a:t>
            </a:r>
            <a:r>
              <a:rPr sz="3839">
                <a:solidFill>
                  <a:srgbClr val="72675A"/>
                </a:solidFill>
              </a:rPr>
              <a:t>2s</a:t>
            </a:r>
            <a:r>
              <a:rPr baseline="31999" sz="3839">
                <a:solidFill>
                  <a:srgbClr val="72675A"/>
                </a:solidFill>
              </a:rPr>
              <a:t>2</a:t>
            </a:r>
            <a:r>
              <a:rPr sz="3839">
                <a:solidFill>
                  <a:srgbClr val="72675A"/>
                </a:solidFill>
              </a:rPr>
              <a:t>2p</a:t>
            </a:r>
            <a:r>
              <a:rPr baseline="31999" sz="3839">
                <a:solidFill>
                  <a:srgbClr val="72675A"/>
                </a:solidFill>
              </a:rPr>
              <a:t>6</a:t>
            </a:r>
            <a:r>
              <a:rPr sz="3839">
                <a:solidFill>
                  <a:srgbClr val="72675A"/>
                </a:solidFill>
              </a:rPr>
              <a:t>3s</a:t>
            </a:r>
            <a:r>
              <a:rPr baseline="31999" sz="3839">
                <a:solidFill>
                  <a:srgbClr val="72675A"/>
                </a:solidFill>
              </a:rPr>
              <a:t>1</a:t>
            </a:r>
            <a:r>
              <a:rPr sz="3839">
                <a:solidFill>
                  <a:srgbClr val="72675A"/>
                </a:solidFill>
              </a:rPr>
              <a:t>,  [Ne]3s</a:t>
            </a:r>
            <a:r>
              <a:rPr baseline="31999" sz="3839">
                <a:solidFill>
                  <a:srgbClr val="72675A"/>
                </a:solidFill>
              </a:rPr>
              <a:t>1</a:t>
            </a:r>
            <a:endParaRPr baseline="31999" sz="3839">
              <a:solidFill>
                <a:srgbClr val="72675A"/>
              </a:solidFill>
            </a:endParaRPr>
          </a:p>
          <a:p>
            <a:pPr lvl="1" marL="804671" indent="-402335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72675A"/>
                </a:solidFill>
              </a:rPr>
              <a:t>Chlorine (Cl): atomic number (17), 1s</a:t>
            </a:r>
            <a:r>
              <a:rPr baseline="31999" sz="3839">
                <a:solidFill>
                  <a:srgbClr val="72675A"/>
                </a:solidFill>
              </a:rPr>
              <a:t>2</a:t>
            </a:r>
            <a:r>
              <a:rPr sz="3839">
                <a:solidFill>
                  <a:srgbClr val="72675A"/>
                </a:solidFill>
              </a:rPr>
              <a:t>2s</a:t>
            </a:r>
            <a:r>
              <a:rPr baseline="31999" sz="3839">
                <a:solidFill>
                  <a:srgbClr val="72675A"/>
                </a:solidFill>
              </a:rPr>
              <a:t>2</a:t>
            </a:r>
            <a:r>
              <a:rPr sz="3839">
                <a:solidFill>
                  <a:srgbClr val="72675A"/>
                </a:solidFill>
              </a:rPr>
              <a:t>2p</a:t>
            </a:r>
            <a:r>
              <a:rPr baseline="31999" sz="3839">
                <a:solidFill>
                  <a:srgbClr val="72675A"/>
                </a:solidFill>
              </a:rPr>
              <a:t>6</a:t>
            </a:r>
            <a:r>
              <a:rPr sz="3839">
                <a:solidFill>
                  <a:srgbClr val="72675A"/>
                </a:solidFill>
              </a:rPr>
              <a:t>3s</a:t>
            </a:r>
            <a:r>
              <a:rPr baseline="31999" sz="3839">
                <a:solidFill>
                  <a:srgbClr val="72675A"/>
                </a:solidFill>
              </a:rPr>
              <a:t>2</a:t>
            </a:r>
            <a:r>
              <a:rPr sz="3839">
                <a:solidFill>
                  <a:srgbClr val="72675A"/>
                </a:solidFill>
              </a:rPr>
              <a:t>3p</a:t>
            </a:r>
            <a:r>
              <a:rPr baseline="31999" sz="3839">
                <a:solidFill>
                  <a:srgbClr val="72675A"/>
                </a:solidFill>
              </a:rPr>
              <a:t>5</a:t>
            </a:r>
            <a:r>
              <a:rPr sz="3839">
                <a:solidFill>
                  <a:srgbClr val="72675A"/>
                </a:solidFill>
              </a:rPr>
              <a:t>, [Ne]3s</a:t>
            </a:r>
            <a:r>
              <a:rPr baseline="31999" sz="3839">
                <a:solidFill>
                  <a:srgbClr val="72675A"/>
                </a:solidFill>
              </a:rPr>
              <a:t>2</a:t>
            </a:r>
            <a:r>
              <a:rPr sz="3839">
                <a:solidFill>
                  <a:srgbClr val="72675A"/>
                </a:solidFill>
              </a:rPr>
              <a:t>3p</a:t>
            </a:r>
            <a:r>
              <a:rPr baseline="31999" sz="3839">
                <a:solidFill>
                  <a:srgbClr val="72675A"/>
                </a:solidFill>
              </a:rPr>
              <a:t>5</a:t>
            </a:r>
            <a:endParaRPr baseline="31999" sz="3839">
              <a:solidFill>
                <a:srgbClr val="72675A"/>
              </a:solidFill>
            </a:endParaRPr>
          </a:p>
          <a:p>
            <a:pPr lvl="3" marL="1609343" indent="-402335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72675A"/>
                </a:solidFill>
              </a:rPr>
              <a:t>*[Ne]=1s</a:t>
            </a:r>
            <a:r>
              <a:rPr baseline="31999" sz="3839">
                <a:solidFill>
                  <a:srgbClr val="72675A"/>
                </a:solidFill>
              </a:rPr>
              <a:t>2</a:t>
            </a:r>
            <a:r>
              <a:rPr sz="3839">
                <a:solidFill>
                  <a:srgbClr val="72675A"/>
                </a:solidFill>
              </a:rPr>
              <a:t>2s</a:t>
            </a:r>
            <a:r>
              <a:rPr baseline="31999" sz="3839">
                <a:solidFill>
                  <a:srgbClr val="72675A"/>
                </a:solidFill>
              </a:rPr>
              <a:t>2</a:t>
            </a:r>
            <a:r>
              <a:rPr sz="3839">
                <a:solidFill>
                  <a:srgbClr val="72675A"/>
                </a:solidFill>
              </a:rPr>
              <a:t>2p</a:t>
            </a:r>
            <a:r>
              <a:rPr baseline="31999" sz="3839">
                <a:solidFill>
                  <a:srgbClr val="72675A"/>
                </a:solidFill>
              </a:rPr>
              <a:t>6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Examples using Aufbau’s Rule: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Scandium(Sc): atomic number (21) 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1s</a:t>
            </a:r>
            <a:r>
              <a:rPr baseline="31999" sz="4000">
                <a:solidFill>
                  <a:srgbClr val="72675A"/>
                </a:solidFill>
              </a:rPr>
              <a:t>2</a:t>
            </a:r>
            <a:r>
              <a:rPr sz="4000">
                <a:solidFill>
                  <a:srgbClr val="72675A"/>
                </a:solidFill>
              </a:rPr>
              <a:t>2s</a:t>
            </a:r>
            <a:r>
              <a:rPr baseline="31999" sz="4000">
                <a:solidFill>
                  <a:srgbClr val="72675A"/>
                </a:solidFill>
              </a:rPr>
              <a:t>2</a:t>
            </a:r>
            <a:r>
              <a:rPr sz="4000">
                <a:solidFill>
                  <a:srgbClr val="72675A"/>
                </a:solidFill>
              </a:rPr>
              <a:t>2p</a:t>
            </a:r>
            <a:r>
              <a:rPr baseline="31999" sz="4000">
                <a:solidFill>
                  <a:srgbClr val="72675A"/>
                </a:solidFill>
              </a:rPr>
              <a:t>6</a:t>
            </a:r>
            <a:r>
              <a:rPr sz="4000">
                <a:solidFill>
                  <a:srgbClr val="72675A"/>
                </a:solidFill>
              </a:rPr>
              <a:t>3s</a:t>
            </a:r>
            <a:r>
              <a:rPr baseline="31999" sz="4000">
                <a:solidFill>
                  <a:srgbClr val="72675A"/>
                </a:solidFill>
              </a:rPr>
              <a:t>2</a:t>
            </a:r>
            <a:r>
              <a:rPr sz="4000">
                <a:solidFill>
                  <a:srgbClr val="72675A"/>
                </a:solidFill>
              </a:rPr>
              <a:t>3p</a:t>
            </a:r>
            <a:r>
              <a:rPr baseline="31999" sz="4000">
                <a:solidFill>
                  <a:srgbClr val="72675A"/>
                </a:solidFill>
              </a:rPr>
              <a:t>6</a:t>
            </a:r>
            <a:r>
              <a:rPr sz="4000">
                <a:solidFill>
                  <a:srgbClr val="72675A"/>
                </a:solidFill>
              </a:rPr>
              <a:t>3d</a:t>
            </a:r>
            <a:r>
              <a:rPr baseline="31999" sz="4000">
                <a:solidFill>
                  <a:srgbClr val="72675A"/>
                </a:solidFill>
              </a:rPr>
              <a:t>1</a:t>
            </a:r>
            <a:r>
              <a:rPr sz="4000">
                <a:solidFill>
                  <a:srgbClr val="72675A"/>
                </a:solidFill>
              </a:rPr>
              <a:t>4s</a:t>
            </a:r>
            <a:r>
              <a:rPr baseline="31999" sz="4000">
                <a:solidFill>
                  <a:srgbClr val="72675A"/>
                </a:solidFill>
              </a:rPr>
              <a:t>2</a:t>
            </a:r>
            <a:r>
              <a:rPr sz="4000">
                <a:solidFill>
                  <a:srgbClr val="72675A"/>
                </a:solidFill>
              </a:rPr>
              <a:t>,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 [Ar]3d</a:t>
            </a:r>
            <a:r>
              <a:rPr baseline="31999" sz="4000">
                <a:solidFill>
                  <a:srgbClr val="72675A"/>
                </a:solidFill>
              </a:rPr>
              <a:t>1</a:t>
            </a:r>
            <a:r>
              <a:rPr sz="4000">
                <a:solidFill>
                  <a:srgbClr val="72675A"/>
                </a:solidFill>
              </a:rPr>
              <a:t>4s</a:t>
            </a:r>
            <a:r>
              <a:rPr baseline="31999" sz="4000">
                <a:solidFill>
                  <a:srgbClr val="72675A"/>
                </a:solidFill>
              </a:rPr>
              <a:t>2</a:t>
            </a:r>
            <a:endParaRPr baseline="31999"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Zirconium (Zr): atomic number (40), 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1s</a:t>
            </a:r>
            <a:r>
              <a:rPr baseline="31999" sz="4000">
                <a:solidFill>
                  <a:srgbClr val="72675A"/>
                </a:solidFill>
              </a:rPr>
              <a:t>2</a:t>
            </a:r>
            <a:r>
              <a:rPr sz="4000">
                <a:solidFill>
                  <a:srgbClr val="72675A"/>
                </a:solidFill>
              </a:rPr>
              <a:t>2s</a:t>
            </a:r>
            <a:r>
              <a:rPr baseline="31999" sz="4000">
                <a:solidFill>
                  <a:srgbClr val="72675A"/>
                </a:solidFill>
              </a:rPr>
              <a:t>2</a:t>
            </a:r>
            <a:r>
              <a:rPr sz="4000">
                <a:solidFill>
                  <a:srgbClr val="72675A"/>
                </a:solidFill>
              </a:rPr>
              <a:t>2p</a:t>
            </a:r>
            <a:r>
              <a:rPr baseline="31999" sz="4000">
                <a:solidFill>
                  <a:srgbClr val="72675A"/>
                </a:solidFill>
              </a:rPr>
              <a:t>6</a:t>
            </a:r>
            <a:r>
              <a:rPr sz="4000">
                <a:solidFill>
                  <a:srgbClr val="72675A"/>
                </a:solidFill>
              </a:rPr>
              <a:t>3s</a:t>
            </a:r>
            <a:r>
              <a:rPr baseline="31999" sz="4000">
                <a:solidFill>
                  <a:srgbClr val="72675A"/>
                </a:solidFill>
              </a:rPr>
              <a:t>2</a:t>
            </a:r>
            <a:r>
              <a:rPr sz="4000">
                <a:solidFill>
                  <a:srgbClr val="72675A"/>
                </a:solidFill>
              </a:rPr>
              <a:t>3p</a:t>
            </a:r>
            <a:r>
              <a:rPr baseline="31999" sz="4000">
                <a:solidFill>
                  <a:srgbClr val="72675A"/>
                </a:solidFill>
              </a:rPr>
              <a:t>6</a:t>
            </a:r>
            <a:r>
              <a:rPr sz="4000">
                <a:solidFill>
                  <a:srgbClr val="72675A"/>
                </a:solidFill>
              </a:rPr>
              <a:t>3d</a:t>
            </a:r>
            <a:r>
              <a:rPr baseline="31999" sz="4000">
                <a:solidFill>
                  <a:srgbClr val="72675A"/>
                </a:solidFill>
              </a:rPr>
              <a:t>10</a:t>
            </a:r>
            <a:r>
              <a:rPr sz="4000">
                <a:solidFill>
                  <a:srgbClr val="72675A"/>
                </a:solidFill>
              </a:rPr>
              <a:t>4s</a:t>
            </a:r>
            <a:r>
              <a:rPr baseline="31999" sz="4000">
                <a:solidFill>
                  <a:srgbClr val="72675A"/>
                </a:solidFill>
              </a:rPr>
              <a:t>2</a:t>
            </a:r>
            <a:r>
              <a:rPr sz="4000">
                <a:solidFill>
                  <a:srgbClr val="72675A"/>
                </a:solidFill>
              </a:rPr>
              <a:t>4p</a:t>
            </a:r>
            <a:r>
              <a:rPr baseline="31999" sz="4000">
                <a:solidFill>
                  <a:srgbClr val="72675A"/>
                </a:solidFill>
              </a:rPr>
              <a:t>6</a:t>
            </a:r>
            <a:r>
              <a:rPr sz="4000">
                <a:solidFill>
                  <a:srgbClr val="72675A"/>
                </a:solidFill>
              </a:rPr>
              <a:t>4d</a:t>
            </a:r>
            <a:r>
              <a:rPr baseline="31999" sz="4000">
                <a:solidFill>
                  <a:srgbClr val="72675A"/>
                </a:solidFill>
              </a:rPr>
              <a:t>2</a:t>
            </a:r>
            <a:r>
              <a:rPr sz="4000">
                <a:solidFill>
                  <a:srgbClr val="72675A"/>
                </a:solidFill>
              </a:rPr>
              <a:t>5s</a:t>
            </a:r>
            <a:r>
              <a:rPr baseline="31999" sz="4000">
                <a:solidFill>
                  <a:srgbClr val="72675A"/>
                </a:solidFill>
              </a:rPr>
              <a:t>2</a:t>
            </a:r>
            <a:r>
              <a:rPr sz="4000">
                <a:solidFill>
                  <a:srgbClr val="72675A"/>
                </a:solidFill>
              </a:rPr>
              <a:t>, 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[Kr]4d</a:t>
            </a:r>
            <a:r>
              <a:rPr baseline="31999" sz="4000">
                <a:solidFill>
                  <a:srgbClr val="72675A"/>
                </a:solidFill>
              </a:rPr>
              <a:t>2</a:t>
            </a:r>
            <a:r>
              <a:rPr sz="4000">
                <a:solidFill>
                  <a:srgbClr val="72675A"/>
                </a:solidFill>
              </a:rPr>
              <a:t>5s</a:t>
            </a:r>
            <a:r>
              <a:rPr baseline="31999" sz="4000">
                <a:solidFill>
                  <a:srgbClr val="72675A"/>
                </a:solidFill>
              </a:rPr>
              <a:t>2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